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72" r:id="rId4"/>
    <p:sldId id="259" r:id="rId5"/>
    <p:sldId id="262" r:id="rId6"/>
    <p:sldId id="263" r:id="rId7"/>
    <p:sldId id="273" r:id="rId8"/>
    <p:sldId id="274" r:id="rId9"/>
    <p:sldId id="260" r:id="rId10"/>
    <p:sldId id="261" r:id="rId11"/>
    <p:sldId id="257" r:id="rId12"/>
    <p:sldId id="268" r:id="rId13"/>
    <p:sldId id="264" r:id="rId14"/>
    <p:sldId id="265" r:id="rId15"/>
    <p:sldId id="267" r:id="rId16"/>
    <p:sldId id="266" r:id="rId17"/>
    <p:sldId id="269" r:id="rId18"/>
    <p:sldId id="270" r:id="rId19"/>
    <p:sldId id="27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98080708661415E-2"/>
          <c:y val="0.17186939149425495"/>
          <c:w val="0.91530191929133853"/>
          <c:h val="0.77447460786942623"/>
        </c:manualLayout>
      </c:layout>
      <c:lineChart>
        <c:grouping val="standar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61.4</c:v>
                </c:pt>
                <c:pt idx="1">
                  <c:v>61.3</c:v>
                </c:pt>
                <c:pt idx="2">
                  <c:v>61.3</c:v>
                </c:pt>
                <c:pt idx="3">
                  <c:v>61.2</c:v>
                </c:pt>
                <c:pt idx="4">
                  <c:v>60.9</c:v>
                </c:pt>
                <c:pt idx="5" formatCode="0.0">
                  <c:v>61</c:v>
                </c:pt>
                <c:pt idx="6" formatCode="0.0">
                  <c:v>61.3</c:v>
                </c:pt>
                <c:pt idx="7">
                  <c:v>61.1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A0-4DC4-A62B-1A0F1FD653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23023296"/>
        <c:axId val="323019032"/>
      </c:lineChart>
      <c:catAx>
        <c:axId val="3230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23019032"/>
        <c:crosses val="autoZero"/>
        <c:auto val="1"/>
        <c:lblAlgn val="ctr"/>
        <c:lblOffset val="100"/>
        <c:noMultiLvlLbl val="0"/>
      </c:catAx>
      <c:valAx>
        <c:axId val="32301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2302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36308147082618"/>
          <c:y val="0"/>
          <c:w val="0.71195125327639741"/>
          <c:h val="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DA-4C30-9902-EC851A246A38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DA-4C30-9902-EC851A246A38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EDA-4C30-9902-EC851A246A38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DA-4C30-9902-EC851A246A38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EDA-4C30-9902-EC851A246A38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EDA-4C30-9902-EC851A246A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7EDA-4C30-9902-EC851A246A3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DA-4C30-9902-EC851A246A3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EDA-4C30-9902-EC851A246A38}"/>
              </c:ext>
            </c:extLst>
          </c:dPt>
          <c:dLbls>
            <c:dLbl>
              <c:idx val="0"/>
              <c:layout>
                <c:manualLayout>
                  <c:x val="-0.27852919098695339"/>
                  <c:y val="-0.2863760705856444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rgbClr val="3366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758146373435"/>
                      <c:h val="6.9178527486942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DA-4C30-9902-EC851A246A38}"/>
                </c:ext>
              </c:extLst>
            </c:dLbl>
            <c:dLbl>
              <c:idx val="1"/>
              <c:layout>
                <c:manualLayout>
                  <c:x val="0.10681578339777094"/>
                  <c:y val="0.1635569561185845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DA-4C30-9902-EC851A246A38}"/>
                </c:ext>
              </c:extLst>
            </c:dLbl>
            <c:dLbl>
              <c:idx val="2"/>
              <c:layout>
                <c:manualLayout>
                  <c:x val="9.4550496962821556E-2"/>
                  <c:y val="0.1300871379848314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DA-4C30-9902-EC851A246A38}"/>
                </c:ext>
              </c:extLst>
            </c:dLbl>
            <c:dLbl>
              <c:idx val="3"/>
              <c:layout>
                <c:manualLayout>
                  <c:x val="5.0287556815679355E-2"/>
                  <c:y val="0.1004775465980938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DA-4C30-9902-EC851A246A38}"/>
                </c:ext>
              </c:extLst>
            </c:dLbl>
            <c:dLbl>
              <c:idx val="4"/>
              <c:layout>
                <c:manualLayout>
                  <c:x val="0.22076267557479484"/>
                  <c:y val="0.1485978681801826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DA-4C30-9902-EC851A246A38}"/>
                </c:ext>
              </c:extLst>
            </c:dLbl>
            <c:dLbl>
              <c:idx val="5"/>
              <c:layout>
                <c:manualLayout>
                  <c:x val="3.0596066893077773E-2"/>
                  <c:y val="9.931764275495687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DA-4C30-9902-EC851A246A38}"/>
                </c:ext>
              </c:extLst>
            </c:dLbl>
            <c:dLbl>
              <c:idx val="6"/>
              <c:layout>
                <c:manualLayout>
                  <c:x val="3.826426224281021E-2"/>
                  <c:y val="3.1005979481139968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41597211765853"/>
                      <c:h val="4.83726140721271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7EDA-4C30-9902-EC851A246A38}"/>
                </c:ext>
              </c:extLst>
            </c:dLbl>
            <c:dLbl>
              <c:idx val="7"/>
              <c:layout>
                <c:manualLayout>
                  <c:x val="0.16135687271374549"/>
                  <c:y val="0.10050239131371448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DA-4C30-9902-EC851A246A38}"/>
                </c:ext>
              </c:extLst>
            </c:dLbl>
            <c:dLbl>
              <c:idx val="8"/>
              <c:layout>
                <c:manualLayout>
                  <c:x val="0.17644416003117722"/>
                  <c:y val="3.37842120633279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4414630257832"/>
                      <c:h val="4.33339556972630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EDA-4C30-9902-EC851A246A38}"/>
                </c:ext>
              </c:extLst>
            </c:dLbl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Аркуш1!$A$2:$A$10</c:f>
              <c:strCache>
                <c:ptCount val="9"/>
                <c:pt idx="0">
                  <c:v>м.Коломия</c:v>
                </c:pt>
                <c:pt idx="1">
                  <c:v>с.Саджавка</c:v>
                </c:pt>
                <c:pt idx="2">
                  <c:v>с.Іванівці</c:v>
                </c:pt>
                <c:pt idx="3">
                  <c:v>с.Товмачик</c:v>
                </c:pt>
                <c:pt idx="4">
                  <c:v>с.Шепарівці</c:v>
                </c:pt>
                <c:pt idx="5">
                  <c:v>с.Раківчик</c:v>
                </c:pt>
                <c:pt idx="6">
                  <c:v>с.Воскресинці</c:v>
                </c:pt>
                <c:pt idx="7">
                  <c:v>с.Королівка</c:v>
                </c:pt>
                <c:pt idx="8">
                  <c:v>с.Корнич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61.1</c:v>
                </c:pt>
                <c:pt idx="1">
                  <c:v>3.4</c:v>
                </c:pt>
                <c:pt idx="2">
                  <c:v>1.4</c:v>
                </c:pt>
                <c:pt idx="3">
                  <c:v>1.6</c:v>
                </c:pt>
                <c:pt idx="4">
                  <c:v>1.5</c:v>
                </c:pt>
                <c:pt idx="5">
                  <c:v>1.01</c:v>
                </c:pt>
                <c:pt idx="6">
                  <c:v>2.2000000000000002</c:v>
                </c:pt>
                <c:pt idx="7">
                  <c:v>1.2</c:v>
                </c:pt>
                <c:pt idx="8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A-4C30-9902-EC851A246A3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36.799999999999997</c:v>
                </c:pt>
                <c:pt idx="1">
                  <c:v>37.1</c:v>
                </c:pt>
                <c:pt idx="2">
                  <c:v>37.299999999999997</c:v>
                </c:pt>
                <c:pt idx="3">
                  <c:v>37.6</c:v>
                </c:pt>
                <c:pt idx="4">
                  <c:v>37.799999999999997</c:v>
                </c:pt>
                <c:pt idx="5" formatCode="0.0">
                  <c:v>38</c:v>
                </c:pt>
                <c:pt idx="6">
                  <c:v>38.299999999999997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5-4CE7-B484-09384698F28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40.5</c:v>
                </c:pt>
                <c:pt idx="1">
                  <c:v>40.799999999999997</c:v>
                </c:pt>
                <c:pt idx="2">
                  <c:v>41.1</c:v>
                </c:pt>
                <c:pt idx="3">
                  <c:v>41.4</c:v>
                </c:pt>
                <c:pt idx="4">
                  <c:v>41.7</c:v>
                </c:pt>
                <c:pt idx="5">
                  <c:v>42.1</c:v>
                </c:pt>
                <c:pt idx="6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F5-4CE7-B484-09384698F28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17618744"/>
        <c:axId val="617618088"/>
      </c:barChart>
      <c:catAx>
        <c:axId val="61761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617618088"/>
        <c:crosses val="autoZero"/>
        <c:auto val="1"/>
        <c:lblAlgn val="ctr"/>
        <c:lblOffset val="100"/>
        <c:noMultiLvlLbl val="0"/>
      </c:catAx>
      <c:valAx>
        <c:axId val="61761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61761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8032598758168"/>
          <c:y val="3.3338133424535066E-2"/>
          <c:w val="0.7680349815540588"/>
          <c:h val="0.692078649494340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доходи загального фонду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2019 рік</c:v>
                </c:pt>
                <c:pt idx="1">
                  <c:v>2020 рік</c:v>
                </c:pt>
              </c:strCache>
            </c:strRef>
          </c:cat>
          <c:val>
            <c:numRef>
              <c:f>Аркуш1!$B$2:$B$3</c:f>
              <c:numCache>
                <c:formatCode>#,##0</c:formatCode>
                <c:ptCount val="2"/>
                <c:pt idx="0">
                  <c:v>695865680</c:v>
                </c:pt>
                <c:pt idx="1">
                  <c:v>540730840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4-4261-AFC8-2CBD126FD12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видатки загального фонду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2019 рік</c:v>
                </c:pt>
                <c:pt idx="1">
                  <c:v>2020 рік</c:v>
                </c:pt>
              </c:strCache>
            </c:strRef>
          </c:cat>
          <c:val>
            <c:numRef>
              <c:f>Аркуш1!$C$2:$C$3</c:f>
              <c:numCache>
                <c:formatCode>#,##0</c:formatCode>
                <c:ptCount val="2"/>
                <c:pt idx="0">
                  <c:v>580034593</c:v>
                </c:pt>
                <c:pt idx="1">
                  <c:v>503070488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E4-4261-AFC8-2CBD126FD12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1590480"/>
        <c:axId val="371538328"/>
      </c:barChart>
      <c:catAx>
        <c:axId val="371590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71538328"/>
        <c:crosses val="autoZero"/>
        <c:auto val="1"/>
        <c:lblAlgn val="ctr"/>
        <c:lblOffset val="100"/>
        <c:noMultiLvlLbl val="0"/>
      </c:catAx>
      <c:valAx>
        <c:axId val="371538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7159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56210120825407E-2"/>
          <c:y val="0.14728997780071593"/>
          <c:w val="0.91130542781020907"/>
          <c:h val="0.61244854242976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 2019 рік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ПДФО</c:v>
                </c:pt>
                <c:pt idx="1">
                  <c:v>Акцизний податок</c:v>
                </c:pt>
                <c:pt idx="2">
                  <c:v>Місцеві Податки і збори</c:v>
                </c:pt>
                <c:pt idx="3">
                  <c:v>Інші надходження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220696351</c:v>
                </c:pt>
                <c:pt idx="1">
                  <c:v>26971574</c:v>
                </c:pt>
                <c:pt idx="2">
                  <c:v>68435815</c:v>
                </c:pt>
                <c:pt idx="3">
                  <c:v>186966748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B-4727-883C-8E46EFF6DE4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2020 рік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ПДФО</c:v>
                </c:pt>
                <c:pt idx="1">
                  <c:v>Акцизний податок</c:v>
                </c:pt>
                <c:pt idx="2">
                  <c:v>Місцеві Податки і збори</c:v>
                </c:pt>
                <c:pt idx="3">
                  <c:v>Інші надходження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0">
                  <c:v>267862093</c:v>
                </c:pt>
                <c:pt idx="1">
                  <c:v>26139007</c:v>
                </c:pt>
                <c:pt idx="2">
                  <c:v>72400296</c:v>
                </c:pt>
                <c:pt idx="3">
                  <c:v>174329444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0B-4727-883C-8E46EFF6DE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7013248"/>
        <c:axId val="427007016"/>
      </c:barChart>
      <c:catAx>
        <c:axId val="42701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27007016"/>
        <c:crosses val="autoZero"/>
        <c:auto val="1"/>
        <c:lblAlgn val="ctr"/>
        <c:lblOffset val="100"/>
        <c:noMultiLvlLbl val="0"/>
      </c:catAx>
      <c:valAx>
        <c:axId val="42700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2701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822998298015607E-2"/>
          <c:y val="3.3859034666121279E-2"/>
          <c:w val="0.79733994800531172"/>
          <c:h val="0.609303401659834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 2019 рік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Аркуш1!$A$2:$A$7</c:f>
              <c:strCache>
                <c:ptCount val="6"/>
                <c:pt idx="0">
                  <c:v>м.Івано-Франківськ</c:v>
                </c:pt>
                <c:pt idx="1">
                  <c:v>м.Болехів</c:v>
                </c:pt>
                <c:pt idx="2">
                  <c:v>м.Бурштин</c:v>
                </c:pt>
                <c:pt idx="3">
                  <c:v>м.Калуш</c:v>
                </c:pt>
                <c:pt idx="4">
                  <c:v>м.Коломия</c:v>
                </c:pt>
                <c:pt idx="5">
                  <c:v>м.Яремче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8471.2000000000007</c:v>
                </c:pt>
                <c:pt idx="1">
                  <c:v>195.6</c:v>
                </c:pt>
                <c:pt idx="2">
                  <c:v>10628.9</c:v>
                </c:pt>
                <c:pt idx="3">
                  <c:v>13435</c:v>
                </c:pt>
                <c:pt idx="4">
                  <c:v>971.7</c:v>
                </c:pt>
                <c:pt idx="5">
                  <c:v>239.3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4-480D-8107-19FB054C1A52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 2020 рік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Аркуш1!$A$2:$A$7</c:f>
              <c:strCache>
                <c:ptCount val="6"/>
                <c:pt idx="0">
                  <c:v>м.Івано-Франківськ</c:v>
                </c:pt>
                <c:pt idx="1">
                  <c:v>м.Болехів</c:v>
                </c:pt>
                <c:pt idx="2">
                  <c:v>м.Бурштин</c:v>
                </c:pt>
                <c:pt idx="3">
                  <c:v>м.Калуш</c:v>
                </c:pt>
                <c:pt idx="4">
                  <c:v>м.Коломия</c:v>
                </c:pt>
                <c:pt idx="5">
                  <c:v>м.Яремче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7486.3</c:v>
                </c:pt>
                <c:pt idx="1">
                  <c:v>139.4</c:v>
                </c:pt>
                <c:pt idx="2">
                  <c:v>7342.5</c:v>
                </c:pt>
                <c:pt idx="3">
                  <c:v>10497.8</c:v>
                </c:pt>
                <c:pt idx="4">
                  <c:v>1086.9000000000001</c:v>
                </c:pt>
                <c:pt idx="5">
                  <c:v>1137.7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14-480D-8107-19FB054C1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614608"/>
        <c:axId val="376611000"/>
        <c:axId val="367095728"/>
      </c:bar3DChart>
      <c:catAx>
        <c:axId val="37661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76611000"/>
        <c:crosses val="autoZero"/>
        <c:auto val="1"/>
        <c:lblAlgn val="ctr"/>
        <c:lblOffset val="100"/>
        <c:noMultiLvlLbl val="0"/>
      </c:catAx>
      <c:valAx>
        <c:axId val="37661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76614608"/>
        <c:crosses val="autoZero"/>
        <c:crossBetween val="between"/>
      </c:valAx>
      <c:serAx>
        <c:axId val="3670957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76611000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625000000000287E-3"/>
                  <c:y val="0.16485342049629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5B-4C29-8793-49F5129A28FD}"/>
                </c:ext>
              </c:extLst>
            </c:dLbl>
            <c:dLbl>
              <c:idx val="1"/>
              <c:layout>
                <c:manualLayout>
                  <c:x val="-7.8125E-3"/>
                  <c:y val="0.14583187197748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5B-4C29-8793-49F5129A2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Експорт</c:v>
                </c:pt>
                <c:pt idx="1">
                  <c:v>Імпорт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12533.3</c:v>
                </c:pt>
                <c:pt idx="1">
                  <c:v>13636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B-4C29-8793-49F5129A28F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625000000000001E-3"/>
                  <c:y val="0.16802367858275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5B-4C29-8793-49F5129A28FD}"/>
                </c:ext>
              </c:extLst>
            </c:dLbl>
            <c:dLbl>
              <c:idx val="1"/>
              <c:layout>
                <c:manualLayout>
                  <c:x val="0"/>
                  <c:y val="0.10144825876694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45B-4C29-8793-49F5129A2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Аркуш1!$A$2:$A$3</c:f>
              <c:strCache>
                <c:ptCount val="2"/>
                <c:pt idx="0">
                  <c:v>Експорт</c:v>
                </c:pt>
                <c:pt idx="1">
                  <c:v>Імпорт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11393.7</c:v>
                </c:pt>
                <c:pt idx="1">
                  <c:v>10533.2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B-4C29-8793-49F5129A28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6563104"/>
        <c:axId val="406563760"/>
        <c:axId val="0"/>
      </c:bar3DChart>
      <c:catAx>
        <c:axId val="4065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6563760"/>
        <c:crosses val="autoZero"/>
        <c:auto val="1"/>
        <c:lblAlgn val="ctr"/>
        <c:lblOffset val="100"/>
        <c:noMultiLvlLbl val="0"/>
      </c:catAx>
      <c:valAx>
        <c:axId val="40656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0656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836F4-67A0-43F4-BC3D-0EF272019C75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137B54C-9D27-49FB-B024-847953153D6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sz="1400" dirty="0" smtClean="0">
              <a:solidFill>
                <a:schemeClr val="accent2">
                  <a:lumMod val="50000"/>
                </a:schemeClr>
              </a:solidFill>
            </a:rPr>
            <a:t>Р</a:t>
          </a:r>
          <a:r>
            <a:rPr lang="ru-RU" sz="1400" dirty="0" err="1" smtClean="0">
              <a:solidFill>
                <a:schemeClr val="accent2">
                  <a:lumMod val="50000"/>
                </a:schemeClr>
              </a:solidFill>
            </a:rPr>
            <a:t>озроблено</a:t>
          </a:r>
          <a:r>
            <a:rPr lang="ru-RU" sz="1400" dirty="0" smtClean="0">
              <a:solidFill>
                <a:schemeClr val="accent2">
                  <a:lumMod val="50000"/>
                </a:schemeClr>
              </a:solidFill>
            </a:rPr>
            <a:t> та виготовлено презентаційне відео Коломийської міської ОТГ</a:t>
          </a:r>
          <a:endParaRPr lang="uk-UA" sz="1400" dirty="0">
            <a:solidFill>
              <a:schemeClr val="accent2">
                <a:lumMod val="50000"/>
              </a:schemeClr>
            </a:solidFill>
          </a:endParaRPr>
        </a:p>
      </dgm:t>
    </dgm:pt>
    <dgm:pt modelId="{89FCD633-8B39-4997-9157-3F55FA3BB43F}" type="parTrans" cxnId="{D0BAF4BA-0779-4768-859C-CE555FD68EBB}">
      <dgm:prSet/>
      <dgm:spPr/>
      <dgm:t>
        <a:bodyPr/>
        <a:lstStyle/>
        <a:p>
          <a:endParaRPr lang="uk-UA"/>
        </a:p>
      </dgm:t>
    </dgm:pt>
    <dgm:pt modelId="{4FB45533-C4AE-4CAD-803C-C7FD308C346A}" type="sibTrans" cxnId="{D0BAF4BA-0779-4768-859C-CE555FD68EBB}">
      <dgm:prSet/>
      <dgm:spPr/>
      <dgm:t>
        <a:bodyPr/>
        <a:lstStyle/>
        <a:p>
          <a:endParaRPr lang="uk-UA"/>
        </a:p>
      </dgm:t>
    </dgm:pt>
    <dgm:pt modelId="{E6F62781-ECBE-4BF5-B262-225A5D4C89E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Розроблено та видано інформаційний довідник для потенційних інвесторів «Гід інвестора»</a:t>
          </a:r>
          <a:endParaRPr lang="uk-UA" dirty="0">
            <a:solidFill>
              <a:schemeClr val="accent2">
                <a:lumMod val="50000"/>
              </a:schemeClr>
            </a:solidFill>
          </a:endParaRPr>
        </a:p>
      </dgm:t>
    </dgm:pt>
    <dgm:pt modelId="{46197629-27C2-4BBC-9302-82B626910AB0}" type="parTrans" cxnId="{587B9420-2454-4596-BB06-47C6BA2522A2}">
      <dgm:prSet/>
      <dgm:spPr/>
      <dgm:t>
        <a:bodyPr/>
        <a:lstStyle/>
        <a:p>
          <a:endParaRPr lang="uk-UA"/>
        </a:p>
      </dgm:t>
    </dgm:pt>
    <dgm:pt modelId="{FC5A2BBB-32F9-4DDF-989B-6E5D70B5FA3A}" type="sibTrans" cxnId="{587B9420-2454-4596-BB06-47C6BA2522A2}">
      <dgm:prSet/>
      <dgm:spPr/>
      <dgm:t>
        <a:bodyPr/>
        <a:lstStyle/>
        <a:p>
          <a:endParaRPr lang="uk-UA"/>
        </a:p>
      </dgm:t>
    </dgm:pt>
    <dgm:pt modelId="{F9B12DB4-0577-47CC-B85D-3210064921F3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Запроваджено кредитний рейтинг Коломийської міської ОТГ. Визначено оцінку кредитного рейтингу та рівень інвестиційної привабливості (</a:t>
          </a:r>
          <a:r>
            <a:rPr lang="en-US" dirty="0" err="1" smtClean="0">
              <a:solidFill>
                <a:schemeClr val="accent2">
                  <a:lumMod val="50000"/>
                </a:schemeClr>
              </a:solidFill>
            </a:rPr>
            <a:t>ua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 INV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 4+ - </a:t>
          </a:r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достатньо високий)</a:t>
          </a:r>
          <a:endParaRPr lang="uk-UA" dirty="0">
            <a:solidFill>
              <a:schemeClr val="accent2">
                <a:lumMod val="50000"/>
              </a:schemeClr>
            </a:solidFill>
          </a:endParaRPr>
        </a:p>
      </dgm:t>
    </dgm:pt>
    <dgm:pt modelId="{E0369AF3-9837-4193-921C-87D5FD190262}" type="parTrans" cxnId="{4168CA45-07D8-4779-97C7-1621368C00DC}">
      <dgm:prSet/>
      <dgm:spPr/>
      <dgm:t>
        <a:bodyPr/>
        <a:lstStyle/>
        <a:p>
          <a:endParaRPr lang="uk-UA"/>
        </a:p>
      </dgm:t>
    </dgm:pt>
    <dgm:pt modelId="{2F53FC94-E52A-4ECB-99BC-EC76C9EB52B9}" type="sibTrans" cxnId="{4168CA45-07D8-4779-97C7-1621368C00DC}">
      <dgm:prSet/>
      <dgm:spPr/>
      <dgm:t>
        <a:bodyPr/>
        <a:lstStyle/>
        <a:p>
          <a:endParaRPr lang="uk-UA"/>
        </a:p>
      </dgm:t>
    </dgm:pt>
    <dgm:pt modelId="{9B96A07C-1289-4AEE-8C45-D9C4D0F8E2B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Проведено роботу з проектами Державного фонду регіонального розвитку, а саме подано 2 проекти на участь у конкурсному відборі)</a:t>
          </a:r>
          <a:endParaRPr lang="uk-UA" dirty="0">
            <a:solidFill>
              <a:schemeClr val="accent2">
                <a:lumMod val="50000"/>
              </a:schemeClr>
            </a:solidFill>
          </a:endParaRPr>
        </a:p>
      </dgm:t>
    </dgm:pt>
    <dgm:pt modelId="{A21BD8ED-0EFC-48EA-BB83-F8F35CD88C24}" type="parTrans" cxnId="{782FC185-7CC9-4A60-9012-BECCB8DB2662}">
      <dgm:prSet/>
      <dgm:spPr/>
      <dgm:t>
        <a:bodyPr/>
        <a:lstStyle/>
        <a:p>
          <a:endParaRPr lang="uk-UA"/>
        </a:p>
      </dgm:t>
    </dgm:pt>
    <dgm:pt modelId="{3808825E-86B6-45C1-9171-0C43686A8717}" type="sibTrans" cxnId="{782FC185-7CC9-4A60-9012-BECCB8DB2662}">
      <dgm:prSet/>
      <dgm:spPr/>
      <dgm:t>
        <a:bodyPr/>
        <a:lstStyle/>
        <a:p>
          <a:endParaRPr lang="uk-UA"/>
        </a:p>
      </dgm:t>
    </dgm:pt>
    <dgm:pt modelId="{0DE50B8A-D90D-48A8-8BAA-8291095D0D2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Впроваджується проект по </a:t>
          </a:r>
          <a:r>
            <a:rPr lang="uk-UA" dirty="0" err="1" smtClean="0">
              <a:solidFill>
                <a:schemeClr val="accent2">
                  <a:lumMod val="50000"/>
                </a:schemeClr>
              </a:solidFill>
            </a:rPr>
            <a:t>транскодонному</a:t>
          </a:r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 співробітництву в рамках Спільної операційної програми «Україна – Румунія 2014-2020»</a:t>
          </a:r>
          <a:endParaRPr lang="uk-UA" dirty="0">
            <a:solidFill>
              <a:schemeClr val="accent2">
                <a:lumMod val="50000"/>
              </a:schemeClr>
            </a:solidFill>
          </a:endParaRPr>
        </a:p>
      </dgm:t>
    </dgm:pt>
    <dgm:pt modelId="{291672F6-4B58-4743-832D-0F9BE6382C2B}" type="parTrans" cxnId="{3CF52C4C-AE4E-4D71-80D0-B937EF906C42}">
      <dgm:prSet/>
      <dgm:spPr/>
      <dgm:t>
        <a:bodyPr/>
        <a:lstStyle/>
        <a:p>
          <a:endParaRPr lang="uk-UA"/>
        </a:p>
      </dgm:t>
    </dgm:pt>
    <dgm:pt modelId="{4B3E3121-25BC-4D17-9819-51DF54FFBEC5}" type="sibTrans" cxnId="{3CF52C4C-AE4E-4D71-80D0-B937EF906C42}">
      <dgm:prSet/>
      <dgm:spPr/>
      <dgm:t>
        <a:bodyPr/>
        <a:lstStyle/>
        <a:p>
          <a:endParaRPr lang="uk-UA"/>
        </a:p>
      </dgm:t>
    </dgm:pt>
    <dgm:pt modelId="{63CE12AE-C4C1-409E-9513-E87D5AD6FAC7}" type="pres">
      <dgm:prSet presAssocID="{ECE836F4-67A0-43F4-BC3D-0EF272019C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2DD2DC4-AD96-4908-96EF-125EC22EED50}" type="pres">
      <dgm:prSet presAssocID="{7137B54C-9D27-49FB-B024-847953153D65}" presName="node" presStyleLbl="node1" presStyleIdx="0" presStyleCnt="5" custLinFactNeighborX="-26255" custLinFactNeighborY="5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6DE790-2000-445F-B320-2F8C7A0AC01E}" type="pres">
      <dgm:prSet presAssocID="{4FB45533-C4AE-4CAD-803C-C7FD308C346A}" presName="sibTrans" presStyleCnt="0"/>
      <dgm:spPr/>
    </dgm:pt>
    <dgm:pt modelId="{B0D8A32B-3FE6-4948-8E54-63D2515F2AC8}" type="pres">
      <dgm:prSet presAssocID="{E6F62781-ECBE-4BF5-B262-225A5D4C89E9}" presName="node" presStyleLbl="node1" presStyleIdx="1" presStyleCnt="5" custLinFactNeighborX="-11796" custLinFactNeighborY="-7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35BA4F-53F2-41EB-964D-F309EFC4BD7E}" type="pres">
      <dgm:prSet presAssocID="{FC5A2BBB-32F9-4DDF-989B-6E5D70B5FA3A}" presName="sibTrans" presStyleCnt="0"/>
      <dgm:spPr/>
    </dgm:pt>
    <dgm:pt modelId="{981FDA99-DCB5-4614-9144-1FCCD0343460}" type="pres">
      <dgm:prSet presAssocID="{F9B12DB4-0577-47CC-B85D-3210064921F3}" presName="node" presStyleLbl="node1" presStyleIdx="2" presStyleCnt="5" custLinFactNeighborX="5699" custLinFactNeighborY="25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350374-9E13-4EEC-80B0-643547598366}" type="pres">
      <dgm:prSet presAssocID="{2F53FC94-E52A-4ECB-99BC-EC76C9EB52B9}" presName="sibTrans" presStyleCnt="0"/>
      <dgm:spPr/>
    </dgm:pt>
    <dgm:pt modelId="{69812724-F395-4D32-993D-18FFF3E9648C}" type="pres">
      <dgm:prSet presAssocID="{9B96A07C-1289-4AEE-8C45-D9C4D0F8E2B0}" presName="node" presStyleLbl="node1" presStyleIdx="3" presStyleCnt="5" custLinFactNeighborX="-37973" custLinFactNeighborY="-83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BEE95F-8169-4EA4-AD4E-0116A6E89592}" type="pres">
      <dgm:prSet presAssocID="{3808825E-86B6-45C1-9171-0C43686A8717}" presName="sibTrans" presStyleCnt="0"/>
      <dgm:spPr/>
    </dgm:pt>
    <dgm:pt modelId="{F89EE29B-B1D7-4AEF-9F12-B5A3393118E6}" type="pres">
      <dgm:prSet presAssocID="{0DE50B8A-D90D-48A8-8BAA-8291095D0D2C}" presName="node" presStyleLbl="node1" presStyleIdx="4" presStyleCnt="5" custLinFactNeighborX="20021" custLinFactNeighborY="-63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8010211-34A4-4413-AF89-E3DFA2752565}" type="presOf" srcId="{E6F62781-ECBE-4BF5-B262-225A5D4C89E9}" destId="{B0D8A32B-3FE6-4948-8E54-63D2515F2AC8}" srcOrd="0" destOrd="0" presId="urn:microsoft.com/office/officeart/2005/8/layout/default"/>
    <dgm:cxn modelId="{782FC185-7CC9-4A60-9012-BECCB8DB2662}" srcId="{ECE836F4-67A0-43F4-BC3D-0EF272019C75}" destId="{9B96A07C-1289-4AEE-8C45-D9C4D0F8E2B0}" srcOrd="3" destOrd="0" parTransId="{A21BD8ED-0EFC-48EA-BB83-F8F35CD88C24}" sibTransId="{3808825E-86B6-45C1-9171-0C43686A8717}"/>
    <dgm:cxn modelId="{F41B82B5-7CF4-432D-A597-ED9D38576291}" type="presOf" srcId="{ECE836F4-67A0-43F4-BC3D-0EF272019C75}" destId="{63CE12AE-C4C1-409E-9513-E87D5AD6FAC7}" srcOrd="0" destOrd="0" presId="urn:microsoft.com/office/officeart/2005/8/layout/default"/>
    <dgm:cxn modelId="{F09DB8FD-9ACD-4098-B81C-A15BFA4AC0DE}" type="presOf" srcId="{9B96A07C-1289-4AEE-8C45-D9C4D0F8E2B0}" destId="{69812724-F395-4D32-993D-18FFF3E9648C}" srcOrd="0" destOrd="0" presId="urn:microsoft.com/office/officeart/2005/8/layout/default"/>
    <dgm:cxn modelId="{668BC494-7B29-435F-9ABA-AAF61496C692}" type="presOf" srcId="{F9B12DB4-0577-47CC-B85D-3210064921F3}" destId="{981FDA99-DCB5-4614-9144-1FCCD0343460}" srcOrd="0" destOrd="0" presId="urn:microsoft.com/office/officeart/2005/8/layout/default"/>
    <dgm:cxn modelId="{3CF52C4C-AE4E-4D71-80D0-B937EF906C42}" srcId="{ECE836F4-67A0-43F4-BC3D-0EF272019C75}" destId="{0DE50B8A-D90D-48A8-8BAA-8291095D0D2C}" srcOrd="4" destOrd="0" parTransId="{291672F6-4B58-4743-832D-0F9BE6382C2B}" sibTransId="{4B3E3121-25BC-4D17-9819-51DF54FFBEC5}"/>
    <dgm:cxn modelId="{D0BAF4BA-0779-4768-859C-CE555FD68EBB}" srcId="{ECE836F4-67A0-43F4-BC3D-0EF272019C75}" destId="{7137B54C-9D27-49FB-B024-847953153D65}" srcOrd="0" destOrd="0" parTransId="{89FCD633-8B39-4997-9157-3F55FA3BB43F}" sibTransId="{4FB45533-C4AE-4CAD-803C-C7FD308C346A}"/>
    <dgm:cxn modelId="{4168CA45-07D8-4779-97C7-1621368C00DC}" srcId="{ECE836F4-67A0-43F4-BC3D-0EF272019C75}" destId="{F9B12DB4-0577-47CC-B85D-3210064921F3}" srcOrd="2" destOrd="0" parTransId="{E0369AF3-9837-4193-921C-87D5FD190262}" sibTransId="{2F53FC94-E52A-4ECB-99BC-EC76C9EB52B9}"/>
    <dgm:cxn modelId="{6A95DBD2-9107-4680-A373-31658C118930}" type="presOf" srcId="{0DE50B8A-D90D-48A8-8BAA-8291095D0D2C}" destId="{F89EE29B-B1D7-4AEF-9F12-B5A3393118E6}" srcOrd="0" destOrd="0" presId="urn:microsoft.com/office/officeart/2005/8/layout/default"/>
    <dgm:cxn modelId="{587B9420-2454-4596-BB06-47C6BA2522A2}" srcId="{ECE836F4-67A0-43F4-BC3D-0EF272019C75}" destId="{E6F62781-ECBE-4BF5-B262-225A5D4C89E9}" srcOrd="1" destOrd="0" parTransId="{46197629-27C2-4BBC-9302-82B626910AB0}" sibTransId="{FC5A2BBB-32F9-4DDF-989B-6E5D70B5FA3A}"/>
    <dgm:cxn modelId="{8BC840B3-74BB-4CC6-9A21-6F08C25B2C35}" type="presOf" srcId="{7137B54C-9D27-49FB-B024-847953153D65}" destId="{82DD2DC4-AD96-4908-96EF-125EC22EED50}" srcOrd="0" destOrd="0" presId="urn:microsoft.com/office/officeart/2005/8/layout/default"/>
    <dgm:cxn modelId="{4F9DE3E9-8510-447E-BBB6-D035970788C8}" type="presParOf" srcId="{63CE12AE-C4C1-409E-9513-E87D5AD6FAC7}" destId="{82DD2DC4-AD96-4908-96EF-125EC22EED50}" srcOrd="0" destOrd="0" presId="urn:microsoft.com/office/officeart/2005/8/layout/default"/>
    <dgm:cxn modelId="{5700F8CC-508F-42C5-ADD0-CA43480013FF}" type="presParOf" srcId="{63CE12AE-C4C1-409E-9513-E87D5AD6FAC7}" destId="{266DE790-2000-445F-B320-2F8C7A0AC01E}" srcOrd="1" destOrd="0" presId="urn:microsoft.com/office/officeart/2005/8/layout/default"/>
    <dgm:cxn modelId="{45E6FE27-4565-4FC1-8303-448291C353FE}" type="presParOf" srcId="{63CE12AE-C4C1-409E-9513-E87D5AD6FAC7}" destId="{B0D8A32B-3FE6-4948-8E54-63D2515F2AC8}" srcOrd="2" destOrd="0" presId="urn:microsoft.com/office/officeart/2005/8/layout/default"/>
    <dgm:cxn modelId="{904BDE82-9CB4-48F9-898F-12F74F66CCCD}" type="presParOf" srcId="{63CE12AE-C4C1-409E-9513-E87D5AD6FAC7}" destId="{8735BA4F-53F2-41EB-964D-F309EFC4BD7E}" srcOrd="3" destOrd="0" presId="urn:microsoft.com/office/officeart/2005/8/layout/default"/>
    <dgm:cxn modelId="{5B11B205-74BB-4E88-BB38-E2EDA00BE39B}" type="presParOf" srcId="{63CE12AE-C4C1-409E-9513-E87D5AD6FAC7}" destId="{981FDA99-DCB5-4614-9144-1FCCD0343460}" srcOrd="4" destOrd="0" presId="urn:microsoft.com/office/officeart/2005/8/layout/default"/>
    <dgm:cxn modelId="{1ED824F9-24AF-42D3-ABFE-EA06C8CAAF5D}" type="presParOf" srcId="{63CE12AE-C4C1-409E-9513-E87D5AD6FAC7}" destId="{68350374-9E13-4EEC-80B0-643547598366}" srcOrd="5" destOrd="0" presId="urn:microsoft.com/office/officeart/2005/8/layout/default"/>
    <dgm:cxn modelId="{E7067AA2-6921-4201-984C-6AA907DA49FE}" type="presParOf" srcId="{63CE12AE-C4C1-409E-9513-E87D5AD6FAC7}" destId="{69812724-F395-4D32-993D-18FFF3E9648C}" srcOrd="6" destOrd="0" presId="urn:microsoft.com/office/officeart/2005/8/layout/default"/>
    <dgm:cxn modelId="{DBC6C860-9350-424F-9A16-DA991B831A10}" type="presParOf" srcId="{63CE12AE-C4C1-409E-9513-E87D5AD6FAC7}" destId="{79BEE95F-8169-4EA4-AD4E-0116A6E89592}" srcOrd="7" destOrd="0" presId="urn:microsoft.com/office/officeart/2005/8/layout/default"/>
    <dgm:cxn modelId="{34C1A540-4EE0-469C-ACD9-0751252845A5}" type="presParOf" srcId="{63CE12AE-C4C1-409E-9513-E87D5AD6FAC7}" destId="{F89EE29B-B1D7-4AEF-9F12-B5A3393118E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D2DC4-AD96-4908-96EF-125EC22EED50}">
      <dsp:nvSpPr>
        <dsp:cNvPr id="0" name=""/>
        <dsp:cNvSpPr/>
      </dsp:nvSpPr>
      <dsp:spPr>
        <a:xfrm>
          <a:off x="261600" y="10156"/>
          <a:ext cx="2638811" cy="158328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2">
                  <a:lumMod val="50000"/>
                </a:schemeClr>
              </a:solidFill>
            </a:rPr>
            <a:t>Р</a:t>
          </a:r>
          <a:r>
            <a:rPr lang="ru-RU" sz="1400" kern="1200" dirty="0" err="1" smtClean="0">
              <a:solidFill>
                <a:schemeClr val="accent2">
                  <a:lumMod val="50000"/>
                </a:schemeClr>
              </a:solidFill>
            </a:rPr>
            <a:t>озроблено</a:t>
          </a:r>
          <a:r>
            <a:rPr lang="ru-RU" sz="1400" kern="1200" dirty="0" smtClean="0">
              <a:solidFill>
                <a:schemeClr val="accent2">
                  <a:lumMod val="50000"/>
                </a:schemeClr>
              </a:solidFill>
            </a:rPr>
            <a:t> та виготовлено презентаційне відео Коломийської міської ОТГ</a:t>
          </a:r>
          <a:endParaRPr lang="uk-UA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61600" y="10156"/>
        <a:ext cx="2638811" cy="1583287"/>
      </dsp:txXfrm>
    </dsp:sp>
    <dsp:sp modelId="{B0D8A32B-3FE6-4948-8E54-63D2515F2AC8}">
      <dsp:nvSpPr>
        <dsp:cNvPr id="0" name=""/>
        <dsp:cNvSpPr/>
      </dsp:nvSpPr>
      <dsp:spPr>
        <a:xfrm>
          <a:off x="3545839" y="0"/>
          <a:ext cx="2638811" cy="158328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accent2">
                  <a:lumMod val="50000"/>
                </a:schemeClr>
              </a:solidFill>
            </a:rPr>
            <a:t>Розроблено та видано інформаційний довідник для потенційних інвесторів «Гід інвестора»</a:t>
          </a:r>
          <a:endParaRPr lang="uk-UA" sz="1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45839" y="0"/>
        <a:ext cx="2638811" cy="1583287"/>
      </dsp:txXfrm>
    </dsp:sp>
    <dsp:sp modelId="{981FDA99-DCB5-4614-9144-1FCCD0343460}">
      <dsp:nvSpPr>
        <dsp:cNvPr id="0" name=""/>
        <dsp:cNvSpPr/>
      </dsp:nvSpPr>
      <dsp:spPr>
        <a:xfrm>
          <a:off x="6910193" y="42439"/>
          <a:ext cx="2638811" cy="158328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accent2">
                  <a:lumMod val="50000"/>
                </a:schemeClr>
              </a:solidFill>
            </a:rPr>
            <a:t>Запроваджено кредитний рейтинг Коломийської міської ОТГ. Визначено оцінку кредитного рейтингу та рівень інвестиційної привабливості (</a:t>
          </a:r>
          <a:r>
            <a:rPr lang="en-US" sz="1500" kern="1200" dirty="0" err="1" smtClean="0">
              <a:solidFill>
                <a:schemeClr val="accent2">
                  <a:lumMod val="50000"/>
                </a:schemeClr>
              </a:solidFill>
            </a:rPr>
            <a:t>ua</a:t>
          </a:r>
          <a:r>
            <a:rPr lang="en-US" sz="1500" kern="1200" dirty="0" smtClean="0">
              <a:solidFill>
                <a:schemeClr val="accent2">
                  <a:lumMod val="50000"/>
                </a:schemeClr>
              </a:solidFill>
            </a:rPr>
            <a:t> INV</a:t>
          </a:r>
          <a:r>
            <a:rPr lang="ru-RU" sz="1500" kern="1200" dirty="0" smtClean="0">
              <a:solidFill>
                <a:schemeClr val="accent2">
                  <a:lumMod val="50000"/>
                </a:schemeClr>
              </a:solidFill>
            </a:rPr>
            <a:t> 4+ - </a:t>
          </a:r>
          <a:r>
            <a:rPr lang="uk-UA" sz="1500" kern="1200" dirty="0" smtClean="0">
              <a:solidFill>
                <a:schemeClr val="accent2">
                  <a:lumMod val="50000"/>
                </a:schemeClr>
              </a:solidFill>
            </a:rPr>
            <a:t>достатньо високий)</a:t>
          </a:r>
          <a:endParaRPr lang="uk-UA" sz="1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910193" y="42439"/>
        <a:ext cx="2638811" cy="1583287"/>
      </dsp:txXfrm>
    </dsp:sp>
    <dsp:sp modelId="{69812724-F395-4D32-993D-18FFF3E9648C}">
      <dsp:nvSpPr>
        <dsp:cNvPr id="0" name=""/>
        <dsp:cNvSpPr/>
      </dsp:nvSpPr>
      <dsp:spPr>
        <a:xfrm>
          <a:off x="1403731" y="1716902"/>
          <a:ext cx="2638811" cy="158328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accent2">
                  <a:lumMod val="50000"/>
                </a:schemeClr>
              </a:solidFill>
            </a:rPr>
            <a:t>Проведено роботу з проектами Державного фонду регіонального розвитку, а саме подано 2 проекти на участь у конкурсному відборі)</a:t>
          </a:r>
          <a:endParaRPr lang="uk-UA" sz="1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403731" y="1716902"/>
        <a:ext cx="2638811" cy="1583287"/>
      </dsp:txXfrm>
    </dsp:sp>
    <dsp:sp modelId="{F89EE29B-B1D7-4AEF-9F12-B5A3393118E6}">
      <dsp:nvSpPr>
        <dsp:cNvPr id="0" name=""/>
        <dsp:cNvSpPr/>
      </dsp:nvSpPr>
      <dsp:spPr>
        <a:xfrm>
          <a:off x="5836777" y="1749186"/>
          <a:ext cx="2638811" cy="158328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accent2">
                  <a:lumMod val="50000"/>
                </a:schemeClr>
              </a:solidFill>
            </a:rPr>
            <a:t>Впроваджується проект по </a:t>
          </a:r>
          <a:r>
            <a:rPr lang="uk-UA" sz="1500" kern="1200" dirty="0" err="1" smtClean="0">
              <a:solidFill>
                <a:schemeClr val="accent2">
                  <a:lumMod val="50000"/>
                </a:schemeClr>
              </a:solidFill>
            </a:rPr>
            <a:t>транскодонному</a:t>
          </a:r>
          <a:r>
            <a:rPr lang="uk-UA" sz="1500" kern="1200" dirty="0" smtClean="0">
              <a:solidFill>
                <a:schemeClr val="accent2">
                  <a:lumMod val="50000"/>
                </a:schemeClr>
              </a:solidFill>
            </a:rPr>
            <a:t> співробітництву в рамках Спільної операційної програми «Україна – Румунія 2014-2020»</a:t>
          </a:r>
          <a:endParaRPr lang="uk-UA" sz="1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836777" y="1749186"/>
        <a:ext cx="2638811" cy="1583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61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791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929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831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1173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238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286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019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79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06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926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508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209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16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3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527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A968-643C-4C5F-B26B-DFA5C6F69EB5}" type="datetimeFigureOut">
              <a:rPr lang="uk-UA" smtClean="0"/>
              <a:t>29.03.2021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2723EF-F28F-43BB-B6FA-24950391FB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718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753" y="-126381"/>
            <a:ext cx="2626823" cy="3104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2856" y="2036618"/>
            <a:ext cx="72445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СОЦІАЛЬНО-ЕКОНОМІЧНОГО ТА КУЛЬТУРНОГО РОЗВИТКУ КОЛОМИЙСЬКОЇ МІСЬКОЇ ОБ’ЄДНАНОЇ ТЕРИТОРІАЛЬНОЇ ГРОМАДИ                                                      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3421597" y="5474474"/>
            <a:ext cx="4030345" cy="10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54400" y="211666"/>
            <a:ext cx="3964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endParaRPr lang="uk-UA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5520" y="1016000"/>
            <a:ext cx="675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РОБОТИ ПІДПРИЄМСТВ КОЛОМИЇ    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endParaRPr lang="uk-UA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13031"/>
              </p:ext>
            </p:extLst>
          </p:nvPr>
        </p:nvGraphicFramePr>
        <p:xfrm>
          <a:off x="619760" y="1788160"/>
          <a:ext cx="907288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570644749"/>
                    </a:ext>
                  </a:extLst>
                </a:gridCol>
                <a:gridCol w="2098040">
                  <a:extLst>
                    <a:ext uri="{9D8B030D-6E8A-4147-A177-3AD203B41FA5}">
                      <a16:colId xmlns:a16="http://schemas.microsoft.com/office/drawing/2014/main" val="679471336"/>
                    </a:ext>
                  </a:extLst>
                </a:gridCol>
                <a:gridCol w="2268220">
                  <a:extLst>
                    <a:ext uri="{9D8B030D-6E8A-4147-A177-3AD203B41FA5}">
                      <a16:colId xmlns:a16="http://schemas.microsoft.com/office/drawing/2014/main" val="973883255"/>
                    </a:ext>
                  </a:extLst>
                </a:gridCol>
                <a:gridCol w="2268220">
                  <a:extLst>
                    <a:ext uri="{9D8B030D-6E8A-4147-A177-3AD203B41FA5}">
                      <a16:colId xmlns:a16="http://schemas.microsoft.com/office/drawing/2014/main" val="354845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підприємства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реалізованої продукції (</a:t>
                      </a:r>
                      <a:r>
                        <a:rPr lang="uk-UA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тис.грн</a:t>
                      </a:r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uk-UA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працівників (осіб)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Сплачено до бюджету </a:t>
                      </a:r>
                      <a:r>
                        <a:rPr lang="uk-UA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тис.грн</a:t>
                      </a:r>
                      <a:r>
                        <a:rPr lang="uk-UA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uk-UA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71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 «Коломийське ЗУБМ»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77 826,81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7 315,18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27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«ТРОКС Україна»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61 584,24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535,60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46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«Полігон екологія»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39 217,01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513,24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874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«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Коломияводоканал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41 846,35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3 109,28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982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 «Коломийський хлібокомбінат»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40 950,42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1 780,27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428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«АБО-МІКС»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41 325,6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989,33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6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«ВКФ ТРІУМФ»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34 191,02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1 395,41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29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«СКІФ»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31 965,35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003,20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08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«Зерно-переробна компанія «ЮМАС»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28 293,81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934,58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620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828491281"/>
              </p:ext>
            </p:extLst>
          </p:nvPr>
        </p:nvGraphicFramePr>
        <p:xfrm>
          <a:off x="863600" y="1513841"/>
          <a:ext cx="855472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85496" y="134891"/>
            <a:ext cx="3964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2933917" y="5425441"/>
            <a:ext cx="4030345" cy="10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8066" y="934980"/>
            <a:ext cx="695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КОЛОМИЯ СЕРЕД МІСТ ІВАНО-ФРАНКІВСЬКОЇ ОБЛАСТІ ПО ОБСЯГУ РЕАЛІЗОВАНОЇ ПРОМИСЛОВОЇ ПРОДУКЦІЇ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195"/>
            <a:ext cx="1804527" cy="213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85123" y="419844"/>
            <a:ext cx="71577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chemeClr val="accent2">
                    <a:lumMod val="50000"/>
                  </a:schemeClr>
                </a:solidFill>
              </a:rPr>
              <a:t>Зовнішньоекономічна діяльність</a:t>
            </a:r>
            <a:endParaRPr lang="uk-U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" y="0"/>
            <a:ext cx="1804527" cy="2132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5108" y="1400727"/>
            <a:ext cx="565411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rgbClr val="336600"/>
                </a:solidFill>
              </a:rPr>
              <a:t>Обсяги експорту-імпорту </a:t>
            </a:r>
            <a:r>
              <a:rPr lang="uk-UA" dirty="0" smtClean="0">
                <a:solidFill>
                  <a:srgbClr val="336600"/>
                </a:solidFill>
              </a:rPr>
              <a:t>товарів </a:t>
            </a:r>
            <a:r>
              <a:rPr lang="uk-UA" dirty="0" smtClean="0">
                <a:solidFill>
                  <a:srgbClr val="336600"/>
                </a:solidFill>
              </a:rPr>
              <a:t>по місту Коломия</a:t>
            </a:r>
          </a:p>
          <a:p>
            <a:pPr algn="ctr"/>
            <a:r>
              <a:rPr lang="uk-UA" dirty="0" smtClean="0">
                <a:solidFill>
                  <a:srgbClr val="336600"/>
                </a:solidFill>
              </a:rPr>
              <a:t>за </a:t>
            </a:r>
            <a:r>
              <a:rPr lang="uk-UA" dirty="0" smtClean="0">
                <a:solidFill>
                  <a:srgbClr val="336600"/>
                </a:solidFill>
              </a:rPr>
              <a:t> </a:t>
            </a:r>
            <a:r>
              <a:rPr lang="uk-UA" dirty="0" smtClean="0">
                <a:solidFill>
                  <a:srgbClr val="336600"/>
                </a:solidFill>
              </a:rPr>
              <a:t>2020 </a:t>
            </a:r>
            <a:r>
              <a:rPr lang="uk-UA" dirty="0" smtClean="0">
                <a:solidFill>
                  <a:srgbClr val="336600"/>
                </a:solidFill>
              </a:rPr>
              <a:t>рік </a:t>
            </a:r>
            <a:r>
              <a:rPr lang="uk-UA" dirty="0" smtClean="0">
                <a:solidFill>
                  <a:srgbClr val="336600"/>
                </a:solidFill>
              </a:rPr>
              <a:t>в порівнянні з </a:t>
            </a:r>
            <a:r>
              <a:rPr lang="uk-UA" dirty="0" smtClean="0">
                <a:solidFill>
                  <a:srgbClr val="336600"/>
                </a:solidFill>
              </a:rPr>
              <a:t>2019 роком</a:t>
            </a:r>
            <a:endParaRPr lang="uk-UA" dirty="0">
              <a:solidFill>
                <a:srgbClr val="336600"/>
              </a:solidFill>
            </a:endParaRPr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669295090"/>
              </p:ext>
            </p:extLst>
          </p:nvPr>
        </p:nvGraphicFramePr>
        <p:xfrm>
          <a:off x="948268" y="2132350"/>
          <a:ext cx="8128000" cy="400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9307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4527" cy="2132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73487" y="660400"/>
            <a:ext cx="7024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 ІНВЕСТИЦІЇ</a:t>
            </a:r>
            <a:endParaRPr lang="uk-UA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68960" y="1848069"/>
            <a:ext cx="97338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	За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січень–грудень 2020року підприємствами та організаціями міста за рахунок усіх джерел фінансування освоєно 143,1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млн.грн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капітальних інвестицій (за січень–грудень 2019р. – 335,7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млн.грн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). Частка міста у загальнообласному обсязі капітальних інвестицій склала 2,6% (за січень–грудень 2019р. – 3,8%), що відповідає 7 місцю серед міст обласного значення та районів області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	Увесь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обсяг капітальних інвестицій спрямовано у матеріальні активи. На інвестиції у будівлі нежитлові та інженерні споруди припадає 34,8% загального обсягу капітальних інвестицій у матеріальні активи, у будівлі житлові – 43,8%. </a:t>
            </a: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	Серед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джерел фінансування капітальних інвестицій вагому частку займають кошти населення на будівництво житла (42,9%) та інші джерела фінансування  (26,8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%).</a:t>
            </a:r>
          </a:p>
          <a:p>
            <a:pPr algn="just"/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	У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розрахунку на одну особу населення обсяг капітальних інвестицій по місту склав 2356 грн (по області – 3954 грн), що відповідає 7 місцю серед міст обласного значення та районів області.</a:t>
            </a:r>
          </a:p>
        </p:txBody>
      </p:sp>
    </p:spTree>
    <p:extLst>
      <p:ext uri="{BB962C8B-B14F-4D97-AF65-F5344CB8AC3E}">
        <p14:creationId xmlns:p14="http://schemas.microsoft.com/office/powerpoint/2010/main" val="29763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3015197" y="5608321"/>
            <a:ext cx="4030345" cy="10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" y="0"/>
            <a:ext cx="1804527" cy="2132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8560" y="52832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endParaRPr lang="uk-UA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428240" y="15246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Коломийською </a:t>
            </a:r>
            <a:r>
              <a:rPr lang="uk-UA" b="1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міською радою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b="1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році </a:t>
            </a:r>
            <a:r>
              <a:rPr lang="uk-UA" b="1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розроблено ряд інвестиційних інструментів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33297699"/>
              </p:ext>
            </p:extLst>
          </p:nvPr>
        </p:nvGraphicFramePr>
        <p:xfrm>
          <a:off x="294640" y="2367280"/>
          <a:ext cx="10353040" cy="343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68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94776" y="112221"/>
            <a:ext cx="2107429" cy="419741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ТУРИЗМ</a:t>
            </a:r>
            <a:endParaRPr lang="uk-UA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465" y="1093362"/>
            <a:ext cx="942340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11 суб’єктів господарювання провадять туристичну діяльність на території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м.Коломия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465" y="1694627"/>
            <a:ext cx="942340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Близько 3 000 туристів обслуговуються щороку туристичними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агенствами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та туроператорами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35465" y="2527279"/>
            <a:ext cx="942340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kern="15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Створено туристичний 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веб </a:t>
            </a:r>
            <a:r>
              <a:rPr lang="uk-UA" kern="15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портал:                         </a:t>
            </a:r>
            <a:r>
              <a:rPr lang="en-US" i="1" kern="150" dirty="0">
                <a:solidFill>
                  <a:schemeClr val="accent2">
                    <a:lumMod val="50000"/>
                  </a:schemeClr>
                </a:solidFill>
                <a:latin typeface="+mj-lt"/>
                <a:ea typeface="Andale Sans UI"/>
              </a:rPr>
              <a:t>http://</a:t>
            </a:r>
            <a:r>
              <a:rPr lang="en-US" i="1" kern="15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Andale Sans UI"/>
              </a:rPr>
              <a:t>tourism.kolrada.gov.ua</a:t>
            </a:r>
            <a:endParaRPr lang="uk-UA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135465" y="5312663"/>
            <a:ext cx="942340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kern="15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Розроблено 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паспорт туристичного </a:t>
            </a:r>
            <a:r>
              <a:rPr lang="uk-UA" kern="15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веломаршруту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 «Стежками </a:t>
            </a:r>
            <a:r>
              <a:rPr lang="uk-UA" kern="15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Воскресинців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».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135465" y="3102566"/>
            <a:ext cx="942340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З метою популяризації гастрономічного туризму в сфері готельного, ресторанного господарства, виробництва локальних продуктів харчування впроваджується проект «Карпатська дорога смаку».</a:t>
            </a:r>
          </a:p>
        </p:txBody>
      </p:sp>
      <p:sp>
        <p:nvSpPr>
          <p:cNvPr id="19" name="Прямокутник 18"/>
          <p:cNvSpPr/>
          <p:nvPr/>
        </p:nvSpPr>
        <p:spPr>
          <a:xfrm>
            <a:off x="157476" y="4203012"/>
            <a:ext cx="942340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З метою розвитку внутрішнього туризму, </a:t>
            </a:r>
            <a:r>
              <a:rPr lang="uk-UA" kern="15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велотуризму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, туристичної інфраструктури Коломийська міська рада взяла участь в конкурсі </a:t>
            </a:r>
            <a:r>
              <a:rPr lang="uk-UA" kern="15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пректів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 міжмуніципального співробітництва програми </a:t>
            </a:r>
            <a:r>
              <a:rPr lang="en-US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DOBRE</a:t>
            </a:r>
            <a:r>
              <a:rPr lang="uk-UA" kern="150" dirty="0">
                <a:solidFill>
                  <a:schemeClr val="accent2">
                    <a:lumMod val="75000"/>
                  </a:schemeClr>
                </a:solidFill>
                <a:latin typeface="+mj-lt"/>
                <a:ea typeface="Andale Sans UI"/>
              </a:rPr>
              <a:t> «Стежками Карпатських громад». </a:t>
            </a:r>
          </a:p>
        </p:txBody>
      </p:sp>
      <p:pic>
        <p:nvPicPr>
          <p:cNvPr id="22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2770598" y="5776529"/>
            <a:ext cx="3563699" cy="95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6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49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8307993" y="-212519"/>
            <a:ext cx="4030345" cy="10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3015197" y="128541"/>
            <a:ext cx="52927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kern="5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Регуляторна політика</a:t>
            </a:r>
            <a:endParaRPr lang="uk-UA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563196" y="836427"/>
            <a:ext cx="782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Коломийською міською радою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протягом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2020 року опрацьовано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та прийнято 7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регуляторних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актів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26720" y="1590639"/>
            <a:ext cx="974344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1. Р</a:t>
            </a:r>
            <a:r>
              <a:rPr lang="uk-UA" sz="1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ішення міської ради від </a:t>
            </a:r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29.02.2020 №4451-59/2020-59 «Про порядок надання орендарю згоди орендодавця комунального майна на здійснення невід’ємних поліпшень орендованого комунального майна»</a:t>
            </a:r>
            <a:endParaRPr lang="uk-UA" sz="14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426720" y="2253593"/>
            <a:ext cx="974344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2. Рішення міської ради від 25.06.2020 №4731-63/2020 «</a:t>
            </a:r>
            <a:r>
              <a:rPr lang="uk-UA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Про затвердження Положення про спрощену систему оподаткування, обліку та звітності</a:t>
            </a:r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»</a:t>
            </a:r>
            <a:endParaRPr lang="uk-UA" sz="1400" dirty="0"/>
          </a:p>
        </p:txBody>
      </p:sp>
      <p:sp>
        <p:nvSpPr>
          <p:cNvPr id="9" name="Прямокутник 8"/>
          <p:cNvSpPr/>
          <p:nvPr/>
        </p:nvSpPr>
        <p:spPr>
          <a:xfrm>
            <a:off x="426720" y="2898154"/>
            <a:ext cx="974344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3. Рішення міської ради від 25.06.2020 №4729-63/2020 «</a:t>
            </a:r>
            <a:r>
              <a:rPr lang="uk-UA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Про встановлення ставок та пільг зі сплати земельного податку на 2021 рік</a:t>
            </a:r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»</a:t>
            </a:r>
            <a:endParaRPr lang="uk-UA" sz="1400" dirty="0"/>
          </a:p>
        </p:txBody>
      </p:sp>
      <p:sp>
        <p:nvSpPr>
          <p:cNvPr id="10" name="Прямокутник 9"/>
          <p:cNvSpPr/>
          <p:nvPr/>
        </p:nvSpPr>
        <p:spPr>
          <a:xfrm>
            <a:off x="426720" y="3555474"/>
            <a:ext cx="974344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4. Рішення міської ради від </a:t>
            </a:r>
            <a:r>
              <a:rPr lang="de-DE" sz="1400" kern="150" dirty="0">
                <a:latin typeface="Times New Roman" panose="02020603050405020304" pitchFamily="18" charset="0"/>
                <a:ea typeface="Andale Sans UI"/>
              </a:rPr>
              <a:t>25.06.2020 №4730-63/2020 «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Про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встановлення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ставок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та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пільг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з</a:t>
            </a:r>
            <a:r>
              <a:rPr lang="uk-UA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і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сплати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податку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на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нерухоме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майно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,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відмінне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від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земельної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ділянки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на</a:t>
            </a:r>
            <a:r>
              <a:rPr lang="de-DE" sz="1400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 2021 </a:t>
            </a:r>
            <a:r>
              <a:rPr lang="de-DE" sz="1400" kern="1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 CYR" panose="02020603050405020304" pitchFamily="18" charset="0"/>
              </a:rPr>
              <a:t>рік</a:t>
            </a:r>
            <a:r>
              <a:rPr lang="de-DE" sz="1400" kern="150" dirty="0">
                <a:latin typeface="Times New Roman" panose="02020603050405020304" pitchFamily="18" charset="0"/>
                <a:ea typeface="Andale Sans UI"/>
              </a:rPr>
              <a:t>»</a:t>
            </a:r>
            <a:endParaRPr lang="uk-UA" sz="1400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386080" y="4212794"/>
            <a:ext cx="978408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5. Р</a:t>
            </a:r>
            <a:r>
              <a:rPr lang="uk-UA" sz="14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ішення міської ради від </a:t>
            </a:r>
            <a:r>
              <a:rPr lang="uk-UA" sz="1400" kern="150" dirty="0">
                <a:latin typeface="Times New Roman" panose="02020603050405020304" pitchFamily="18" charset="0"/>
                <a:ea typeface="Andale Sans UI"/>
              </a:rPr>
              <a:t>23.07.2020 №4826-65/2020-65 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«Про Порядок надання орендарю згоди орендодавця комунального майна на здійснення невід’ємних поліпшень орендованого комунального майна» в новій редакції</a:t>
            </a:r>
            <a:endParaRPr lang="uk-UA" sz="1400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386080" y="4870114"/>
            <a:ext cx="978408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6. Р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ішення виконавчого комітету міської ради від 22.09.2020 №173</a:t>
            </a: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«Про проведення конкурсу з визначення підприємства (організації) для здійснення функцій робочого органу при проведенні конкурсу з перевезення пасажирів на міських та приміських автобусних маршрутах загального користування на території Коломийської міської об’єднаної територіальної громади»</a:t>
            </a:r>
            <a:endParaRPr lang="uk-UA" sz="1400" dirty="0"/>
          </a:p>
        </p:txBody>
      </p:sp>
      <p:pic>
        <p:nvPicPr>
          <p:cNvPr id="13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571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кутник 13"/>
          <p:cNvSpPr/>
          <p:nvPr/>
        </p:nvSpPr>
        <p:spPr>
          <a:xfrm>
            <a:off x="386080" y="5932102"/>
            <a:ext cx="978408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Рішення виконавчого комітету міської ради від 22.09.2020 №174 </a:t>
            </a:r>
            <a:r>
              <a:rPr lang="uk-UA" sz="14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затвердження порядку та умов організації і проведення конкурсу з перевезення пасажирів на міських та приміських автобусних маршрутах</a:t>
            </a:r>
            <a:r>
              <a:rPr lang="uk-UA" sz="14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загального користування на території Коломийської міської об’єднаної територіальної</a:t>
            </a:r>
            <a:r>
              <a:rPr lang="uk-UA" sz="14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громади».</a:t>
            </a:r>
            <a:endParaRPr lang="uk-UA" sz="14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7893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4527" cy="2132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3334" y="154134"/>
            <a:ext cx="462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СОЦІАЛЬНА ПОЛІТИКА</a:t>
            </a:r>
            <a:endParaRPr lang="uk-U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584957" y="738134"/>
            <a:ext cx="8094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2020 році у місті Коломиї діє 9 Програм, спрямованих на соціальний захист та виконання гарантій, передбачених чинним законодавством України, на які з міського бюджету у 2020 році виділено 16910,0тис.грн: </a:t>
            </a:r>
            <a:endParaRPr lang="uk-UA" sz="1600" kern="5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08234"/>
              </p:ext>
            </p:extLst>
          </p:nvPr>
        </p:nvGraphicFramePr>
        <p:xfrm>
          <a:off x="136594" y="1905243"/>
          <a:ext cx="11649006" cy="451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1480">
                  <a:extLst>
                    <a:ext uri="{9D8B030D-6E8A-4147-A177-3AD203B41FA5}">
                      <a16:colId xmlns:a16="http://schemas.microsoft.com/office/drawing/2014/main" val="3064555930"/>
                    </a:ext>
                  </a:extLst>
                </a:gridCol>
                <a:gridCol w="2807526">
                  <a:extLst>
                    <a:ext uri="{9D8B030D-6E8A-4147-A177-3AD203B41FA5}">
                      <a16:colId xmlns:a16="http://schemas.microsoft.com/office/drawing/2014/main" val="535103061"/>
                    </a:ext>
                  </a:extLst>
                </a:gridCol>
              </a:tblGrid>
              <a:tr h="397048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Назва програми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Обсяг фінансування (</a:t>
                      </a:r>
                      <a:r>
                        <a:rPr lang="uk-UA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тис.грн</a:t>
                      </a:r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.)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702349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«Посилення соціального захисту населення на 2019-2021 роки»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10 670,0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69579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«Надання послуг з перевезення людей «соціальне таксі» на 2017-2021 роки»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320,0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626248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«Надання соціальних послуг населенню міста Коломиї на 2020-2024 роки»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665,0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42621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підтримки та розвитку діяльності Коломийської організації  Товариства Червоного Хреста України на 2017-2021 роки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188609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соціальної підтримки та реабілітації інвалідів зору на 2019-2021 роки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1 200,0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695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«Компенсація пільгового проїзду окремих категорій громадян на 2020 рік» 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3 500,0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588039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забезпечення виконання рішень суду на 2020-2024 роки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230,0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347624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«Поховання померлих одиноких громадян, осіб без певного місця проживання, громадян, від поховання яких відмовилися рідні, невпізнаних трупів на 2018-2020 роки»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30061"/>
                  </a:ext>
                </a:extLst>
              </a:tr>
              <a:tr h="397048">
                <a:tc>
                  <a:txBody>
                    <a:bodyPr/>
                    <a:lstStyle/>
                    <a:p>
                      <a:r>
                        <a:rPr lang="uk-UA" sz="1600" kern="5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соціального захисту та підтримки внутрішньо переміщених осіб на 2020-2024 роки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150,0</a:t>
                      </a:r>
                      <a:endParaRPr lang="uk-UA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2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900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4527" cy="2132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27866" y="321733"/>
            <a:ext cx="6210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КОМУНАЛЬНЕ ГОСПОДАРСТВО</a:t>
            </a:r>
            <a:endParaRPr lang="uk-UA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867463" y="906508"/>
            <a:ext cx="782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січні-серпні 2020 року на розвиток комунального господарства по Коломийській ОТГ на 2020 рік передбачено кошти в сумі 142 920,32 тис. грн.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915016" y="1736706"/>
            <a:ext cx="885133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Станом на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01.01.2021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року управлінням комунального господарства виконано робіт у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сумі  </a:t>
            </a:r>
            <a:r>
              <a:rPr lang="ru-RU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98 438,1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kern="5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в тому числі: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р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оботи по зимовому утриманню дорожньої мережі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2 073,2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з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ахоронення твердих побутових відходів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602,5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-    сертифікати готовності каналізаційних мереж до експлуатації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19,3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демонтаж новорічної ялинки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168,2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в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лаштування святкової ілюмінації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224,0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о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плата за спожиту електроенергію вуличного освітлення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3 493,6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о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бслуговування приладів обліку електричної енергії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193,9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п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оточний ремонт автобусних зупинок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193,0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б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лагоустрій скверів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110,5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п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оточний ремонт території біля пам’ятника І. Франку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92,8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о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бслуговування міського фонтану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190,0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р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емонт тротуару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149,9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в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становлення інформаційних знаків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182,0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металеві перила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49,0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ремонт моста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417,35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в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становлення лавок – </a:t>
            </a:r>
            <a:r>
              <a:rPr lang="uk-UA" b="1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163,0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kern="5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тис.грн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81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0533" y="544443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БУДІВНИЦТВО ТА АРХІТЕКТУРА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53997" y="1110978"/>
            <a:ext cx="980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виробленої будівельної продукції підприємствами міста у січні – грудні 2020 року склав 38234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тис.грн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році прийнято в експлуатацію 18 960 м</a:t>
            </a:r>
            <a:r>
              <a:rPr lang="uk-UA" baseline="30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загальної площі в житлових будівлях нового будівництва, що до аналогічного періоду у 2019 році складає 87,1%. </a:t>
            </a:r>
            <a:endParaRPr lang="uk-UA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 у загальному обсязі новозбудованого в області житла становить 4,8%. За обсягами та темпом зростання будівництва нового житла місто посіло 3 місце серед міст обласного значення та районів області.</a:t>
            </a:r>
          </a:p>
        </p:txBody>
      </p:sp>
      <p:pic>
        <p:nvPicPr>
          <p:cNvPr id="5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6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кутник 6"/>
          <p:cNvSpPr/>
          <p:nvPr/>
        </p:nvSpPr>
        <p:spPr>
          <a:xfrm>
            <a:off x="3420533" y="615914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6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53994" y="3125094"/>
            <a:ext cx="9804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Триває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 одного із найбільших об’єктів міста - будівництво типової будівлі «H2O-CLASSIC» по вул. Богдана Хмельницького,67. </a:t>
            </a:r>
            <a:endParaRPr lang="uk-UA" sz="1600" kern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253995" y="3754216"/>
            <a:ext cx="98044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У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січні-вересні 2020 року виконано роботи по  будівництву спортивного залу та майстерень Коломийського НВК №9 «Школа-природничо-математичний ліцей» по вул.Драгоманова,1 на суму 283,8 </a:t>
            </a:r>
            <a:r>
              <a:rPr lang="uk-UA" kern="5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тис.грн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600" kern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253995" y="4805213"/>
            <a:ext cx="98044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Проведено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реконструкцію системи опалення, водопроводу, каналізації і фасаду Коломийської гімназії №10 по вул. Січових Стрільців, 30. По даному об’єкту виконано робіт на суму </a:t>
            </a: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154,9 </a:t>
            </a:r>
            <a:r>
              <a:rPr lang="uk-UA" kern="5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тис.грн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kern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366755" y="5825042"/>
            <a:ext cx="9804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kern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Завершено 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реконструкцію споруд дитячих павільйонів ЗДО №21 «Пролісок» по вул. М. Леонтовича, 12. Робіт виконано на суму 197,6 </a:t>
            </a:r>
            <a:r>
              <a:rPr lang="uk-UA" kern="5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тис.грн</a:t>
            </a:r>
            <a:r>
              <a:rPr lang="uk-UA" kern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kern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13173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93570" y="540327"/>
            <a:ext cx="6813436" cy="420961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ЧИСЕЛЬНІСТЬ НАСЕЛЕННЯ ТА ДЕМОГРАФІЧНА СИТУАЦІЯ</a:t>
            </a: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idx="1"/>
          </p:nvPr>
        </p:nvSpPr>
        <p:spPr>
          <a:xfrm>
            <a:off x="2790998" y="1260907"/>
            <a:ext cx="6680432" cy="609817"/>
          </a:xfrm>
        </p:spPr>
        <p:txBody>
          <a:bodyPr>
            <a:normAutofit/>
          </a:bodyPr>
          <a:lstStyle/>
          <a:p>
            <a:pPr algn="ctr"/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ДИНАМІКА ЧИСЕЛЬНОСТІ ЖИТЕЛІВ МІСТА (НАЯВНЕ НАСЕЛЕННЯ), </a:t>
            </a:r>
            <a:r>
              <a:rPr lang="uk-UA" sz="1400" b="1" dirty="0" smtClean="0">
                <a:solidFill>
                  <a:schemeClr val="accent2">
                    <a:lumMod val="50000"/>
                  </a:schemeClr>
                </a:solidFill>
              </a:rPr>
              <a:t>ТИС.ОСІБ</a:t>
            </a:r>
            <a:endParaRPr lang="uk-UA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7141"/>
            <a:ext cx="2899219" cy="3425911"/>
          </a:xfrm>
          <a:prstGeom prst="rect">
            <a:avLst/>
          </a:prstGeom>
        </p:spPr>
      </p:pic>
      <p:graphicFrame>
        <p:nvGraphicFramePr>
          <p:cNvPr id="10" name="Діаграма 9"/>
          <p:cNvGraphicFramePr/>
          <p:nvPr>
            <p:extLst>
              <p:ext uri="{D42A27DB-BD31-4B8C-83A1-F6EECF244321}">
                <p14:modId xmlns:p14="http://schemas.microsoft.com/office/powerpoint/2010/main" val="2205206086"/>
              </p:ext>
            </p:extLst>
          </p:nvPr>
        </p:nvGraphicFramePr>
        <p:xfrm>
          <a:off x="2143760" y="1953664"/>
          <a:ext cx="7650480" cy="4497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37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6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9247" y="399383"/>
            <a:ext cx="6715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Інформація з Єдиного державного реєстру </a:t>
            </a:r>
          </a:p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підприємств та організацій України </a:t>
            </a: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669956" y="1558064"/>
            <a:ext cx="8609846" cy="462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10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Станом на 1 січня 202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 в Єдиному державному реєстрі підприємств та  організацій  України  (ЄДРПОУ)  на  території  міста  налічувалось  2044 юридичні особи та 104 суб'єкти економіки без статусу юридичної особи. У порівнянні попереднім роком кількість юридичних осіб збільшилась на 119 одиниць, а суб'єктів економіки без статусу юридичної особи  –  на  3.  За  кількістю  зареєстрованих  юридичних  осіб  місто посіло 2 місце серед міст обласного значення та районів області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850" algn="just">
              <a:lnSpc>
                <a:spcPct val="110000"/>
              </a:lnSpc>
              <a:spcAft>
                <a:spcPts val="0"/>
              </a:spcAft>
            </a:pPr>
            <a:endParaRPr lang="uk-UA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Найпоширенішими організаційно-правовими формами господарю-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вання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суб'єктів економіки міста серед юридичних осіб були товариства з обмеженою відповідальністю – 558 (26% загальної кількості юридичних осіб), об’єднання співвласників багатоквартирного будинку – 344 (16%), приватні підприємства – 333 (15,5%), громадські організації – 177 (8,2%), органи влади, організації (установи, заклади) – 141 (6,6%), кооперативи – 117 (5,5%), профспілки, об’єднання профспілок – 92 (4,3%), комунальні підприємства – 55 (2,6%) та політичні партії – 37 (1,7%).</a:t>
            </a:r>
            <a:endParaRPr lang="uk-UA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218"/>
            <a:ext cx="2231213" cy="2636551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2419962" y="632258"/>
            <a:ext cx="66848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50000"/>
                  </a:schemeClr>
                </a:solidFill>
              </a:rPr>
              <a:t>ЧИСЕЛЬНІСТЬ НАСЕЛЕННЯ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КОЛОМИЙСЬКОЇ </a:t>
            </a:r>
          </a:p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ТЕРИТОРІАЛЬНОЇ ГРОМАДИ</a:t>
            </a:r>
            <a:endParaRPr lang="uk-UA" sz="2400" b="1" dirty="0"/>
          </a:p>
        </p:txBody>
      </p:sp>
      <p:graphicFrame>
        <p:nvGraphicFramePr>
          <p:cNvPr id="8" name="Діаграма 7"/>
          <p:cNvGraphicFramePr/>
          <p:nvPr>
            <p:extLst>
              <p:ext uri="{D42A27DB-BD31-4B8C-83A1-F6EECF244321}">
                <p14:modId xmlns:p14="http://schemas.microsoft.com/office/powerpoint/2010/main" val="2962000004"/>
              </p:ext>
            </p:extLst>
          </p:nvPr>
        </p:nvGraphicFramePr>
        <p:xfrm>
          <a:off x="975360" y="1443150"/>
          <a:ext cx="9032240" cy="522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93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93570" y="540327"/>
            <a:ext cx="6813436" cy="420961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ЧИСЕЛЬНІСТЬ НАСЕЛЕННЯ ТА ДЕМОГРАФІЧНА СИТУАЦІЯ</a:t>
            </a: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idx="1"/>
          </p:nvPr>
        </p:nvSpPr>
        <p:spPr>
          <a:xfrm>
            <a:off x="2790998" y="1260907"/>
            <a:ext cx="6680432" cy="609817"/>
          </a:xfrm>
        </p:spPr>
        <p:txBody>
          <a:bodyPr>
            <a:normAutofit/>
          </a:bodyPr>
          <a:lstStyle/>
          <a:p>
            <a:pPr algn="ctr"/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ЧИСЕЛЬНІСТЬ ПОСТІЙНОГО НАСЕЛЕННЯ ЗА СТАТТЮ, ОСІБ</a:t>
            </a:r>
            <a:endParaRPr lang="uk-UA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649" y="-64201"/>
            <a:ext cx="2899219" cy="3425911"/>
          </a:xfrm>
          <a:prstGeom prst="rect">
            <a:avLst/>
          </a:prstGeom>
        </p:spPr>
      </p:pic>
      <p:graphicFrame>
        <p:nvGraphicFramePr>
          <p:cNvPr id="11" name="Діаграма 10"/>
          <p:cNvGraphicFramePr/>
          <p:nvPr>
            <p:extLst>
              <p:ext uri="{D42A27DB-BD31-4B8C-83A1-F6EECF244321}">
                <p14:modId xmlns:p14="http://schemas.microsoft.com/office/powerpoint/2010/main" val="2824091081"/>
              </p:ext>
            </p:extLst>
          </p:nvPr>
        </p:nvGraphicFramePr>
        <p:xfrm>
          <a:off x="2113280" y="1870724"/>
          <a:ext cx="7884160" cy="4653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2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571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3421597" y="5474474"/>
            <a:ext cx="4030345" cy="10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87154" y="153418"/>
            <a:ext cx="57979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 </a:t>
            </a:r>
          </a:p>
          <a:p>
            <a:pPr algn="ct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ПОДАТКОВА ПОЛІТИКА</a:t>
            </a:r>
            <a:endParaRPr lang="uk-UA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583625839"/>
              </p:ext>
            </p:extLst>
          </p:nvPr>
        </p:nvGraphicFramePr>
        <p:xfrm>
          <a:off x="793064" y="2435501"/>
          <a:ext cx="9287409" cy="2666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97761" y="1397872"/>
            <a:ext cx="693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Фактичне виконання бюджету по доходах та видатках </a:t>
            </a:r>
          </a:p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загального фонду бюджету Коломийської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ОТГ, грн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571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2.bp.blogspot.com/-LkOw81tAk9A/V4ctLUkZx0I/AAAAAAAABM0/p24DYtxVQ4kYCjG2iz8qNj6BT5_8GanjgCLcB/s1600/pattern-wav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" t="-797" r="-503" b="64330"/>
          <a:stretch/>
        </p:blipFill>
        <p:spPr bwMode="auto">
          <a:xfrm>
            <a:off x="3411437" y="5596394"/>
            <a:ext cx="4030345" cy="107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87154" y="153418"/>
            <a:ext cx="57979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 </a:t>
            </a:r>
          </a:p>
          <a:p>
            <a:pPr algn="ctr"/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ПОДАТКОВА ПОЛІТИКА</a:t>
            </a:r>
            <a:endParaRPr lang="uk-UA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0789" y="1532767"/>
            <a:ext cx="5950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Надходження місцевих податків до загального фонду</a:t>
            </a:r>
          </a:p>
          <a:p>
            <a:pPr algn="ctr"/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бюджету Коломийської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ОТГ, грн</a:t>
            </a:r>
            <a:endParaRPr lang="uk-UA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Діаграма 8"/>
          <p:cNvGraphicFramePr/>
          <p:nvPr>
            <p:extLst>
              <p:ext uri="{D42A27DB-BD31-4B8C-83A1-F6EECF244321}">
                <p14:modId xmlns:p14="http://schemas.microsoft.com/office/powerpoint/2010/main" val="1469519098"/>
              </p:ext>
            </p:extLst>
          </p:nvPr>
        </p:nvGraphicFramePr>
        <p:xfrm>
          <a:off x="90535" y="2191044"/>
          <a:ext cx="11470740" cy="350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68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571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48135" y="302824"/>
            <a:ext cx="374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РОЗДРІБНА ТОРГІВЛЯ</a:t>
            </a: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80245" y="1421241"/>
            <a:ext cx="935223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2020р.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роздрібний товарооборот підприємств (юридичних осіб) міста, основним видом економічної діяльності яких є роздрібна торгівля, склав 1207,4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млн.грн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Індекс фізичного обсягу роздрібного товарообороту підприємств (у порівнянних цінах) становив 101% </a:t>
            </a:r>
            <a:r>
              <a:rPr lang="uk-UA" spc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pc="5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середньообласному</a:t>
            </a:r>
            <a:r>
              <a:rPr lang="uk-UA" spc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показнику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105,3</a:t>
            </a:r>
            <a:r>
              <a:rPr lang="uk-UA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endParaRPr lang="uk-UA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 міст обласного значення та районів області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індексом фізичного обсягу роздрібного товарообороту підприємств (у порівнянних цінах)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місто посіло 12 місце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endParaRPr lang="uk-UA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spc="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Понад 60% обсягу роздрібного товарообороту підприємств роздрібної торгівлі району складав продаж непродовольчих товарів</a:t>
            </a:r>
            <a:r>
              <a:rPr lang="uk-UA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endParaRPr lang="uk-UA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розрахунку на одну особу населення у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2019р.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вказаними підприємствами міста реалізовано товарів на 19729 грн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продовольчих – на 7762 грн, непродовольчих – на 11967 грн)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що відповідає 4 місцю серед міст обласного значення та районів області.</a:t>
            </a:r>
            <a:endParaRPr lang="uk-UA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6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9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571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52657" y="470780"/>
            <a:ext cx="181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ПОСЛУГИ</a:t>
            </a:r>
            <a:endParaRPr lang="uk-U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06993" y="1654415"/>
            <a:ext cx="8926717" cy="4913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ринку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кварталу 20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працювало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83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особи),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видом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Обсяг послуг, реалізованих споживачам підприємствами сфери послуг, за цей період склав 50,8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млн.грн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 них на 28,3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млн.грн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реалізовано  населенню. </a:t>
            </a:r>
            <a:endParaRPr lang="uk-UA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  <a:spcAft>
                <a:spcPts val="0"/>
              </a:spcAft>
            </a:pP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структурі загального обсягу реалізованих послуг 31,7% складали послуги транспорту, складського господарства, поштової та кур’єрської діяльності, 17,3% – у сфері освіти, 15,3% – послуги інформації та телекомунікацій, 12,9% – з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дiяльності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сферi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адміністративного та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допомiжного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обслуговування, 9% – у сфері операцій з нерухомим майном,               7,5% – з професійної, наукової та технічної діяльності, 4,3% – з діяльності у сфері охорони здоров’я та надання соціальної допомоги. Серед послуг, наданих населенню, переважали послуги у сфері освіти (27,7%), транспорту, складського господарства, поштової та кур’єрської діяльності (19,9%),  інформації та телекомунікацій (17,5%).</a:t>
            </a: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6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5519" y="232983"/>
            <a:ext cx="5160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endParaRPr lang="uk-UA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3876" y="879314"/>
            <a:ext cx="562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НАЙБІЛЬШІ ПРОМИСЛОВІ ПІДПРИЄМСТВА КОЛОМИЇ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5601" y="2357120"/>
            <a:ext cx="91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100" dirty="0"/>
          </a:p>
        </p:txBody>
      </p:sp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37770"/>
              </p:ext>
            </p:extLst>
          </p:nvPr>
        </p:nvGraphicFramePr>
        <p:xfrm>
          <a:off x="345440" y="1493525"/>
          <a:ext cx="9164320" cy="4584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4541">
                  <a:extLst>
                    <a:ext uri="{9D8B030D-6E8A-4147-A177-3AD203B41FA5}">
                      <a16:colId xmlns:a16="http://schemas.microsoft.com/office/drawing/2014/main" val="1743561465"/>
                    </a:ext>
                  </a:extLst>
                </a:gridCol>
                <a:gridCol w="5349779">
                  <a:extLst>
                    <a:ext uri="{9D8B030D-6E8A-4147-A177-3AD203B41FA5}">
                      <a16:colId xmlns:a16="http://schemas.microsoft.com/office/drawing/2014/main" val="2758472358"/>
                    </a:ext>
                  </a:extLst>
                </a:gridCol>
              </a:tblGrid>
              <a:tr h="489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«Леоні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Ваерінг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Системс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ГмбХ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кабельних мереж для автомобільної промисловості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09192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 «Коломийське ЗУБМ»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цегли, черепиці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30755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ТзОВ «Трокс Україна»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Пошиття чохлів для автомобілів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68579"/>
                  </a:ext>
                </a:extLst>
              </a:tr>
              <a:tr h="363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 «Коломийський хлібокомбінат»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хліба та хлібобулочних виробів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9540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 «Прикарпаткабель»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кабельної продукції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197772"/>
                  </a:ext>
                </a:extLst>
              </a:tr>
              <a:tr h="489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«Консервний завод «Консерваторія»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плодово-ягідних консервів та пресервів, дитячого харчування (пюре)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221454"/>
                  </a:ext>
                </a:extLst>
              </a:tr>
              <a:tr h="363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«Коломийський бетон»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виробів з бетону для будівництва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516201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«Коломияводоканал»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Водопостачання та водовідведення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4986"/>
                  </a:ext>
                </a:extLst>
              </a:tr>
              <a:tr h="363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Зерно-Переробна Компанія „ЮМАС”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Борошно вищого та І ґатунку, житнє борошно і манна крупа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944075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«Полігон Екологія»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Будівництво доріг, прибирання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62618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ТзОВ «Або-Мікс»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кормів для тварин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83179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ПрАТ «Дятьківці»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солоду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250120"/>
                  </a:ext>
                </a:extLst>
              </a:tr>
              <a:tr h="363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ТзОВ «Лісова компанія «Лаванда»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щитів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399204"/>
                  </a:ext>
                </a:extLst>
              </a:tr>
              <a:tr h="24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ТзОВ «Скіф»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 меблів з дерева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51" marR="2915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81605"/>
                  </a:ext>
                </a:extLst>
              </a:tr>
            </a:tbl>
          </a:graphicData>
        </a:graphic>
      </p:graphicFrame>
      <p:pic>
        <p:nvPicPr>
          <p:cNvPr id="1028" name="Picture 4" descr="https://1.bp.blogspot.com/-u8LFqSODqlM/V4aT6hGlFEI/AAAAAAAABIw/gByHpAqtQrMvayL41qjcUOyTtKd4cPVAwCLcB/s280/kologo-hor-uk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1" y="571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9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2479</TotalTime>
  <Words>1725</Words>
  <Application>Microsoft Office PowerPoint</Application>
  <PresentationFormat>Широкий екран</PresentationFormat>
  <Paragraphs>207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31" baseType="lpstr">
      <vt:lpstr>SimSun</vt:lpstr>
      <vt:lpstr>Andale Sans UI</vt:lpstr>
      <vt:lpstr>Arial</vt:lpstr>
      <vt:lpstr>Calibri</vt:lpstr>
      <vt:lpstr>Mangal</vt:lpstr>
      <vt:lpstr>Tahoma</vt:lpstr>
      <vt:lpstr>Times New Roman</vt:lpstr>
      <vt:lpstr>Times New Roman CYR</vt:lpstr>
      <vt:lpstr>Trebuchet MS</vt:lpstr>
      <vt:lpstr>Wingdings 3</vt:lpstr>
      <vt:lpstr>Грань</vt:lpstr>
      <vt:lpstr>Презентація PowerPoint</vt:lpstr>
      <vt:lpstr>ЧИСЕЛЬНІСТЬ НАСЕЛЕННЯ ТА ДЕМОГРАФІЧНА СИТУАЦІЯ</vt:lpstr>
      <vt:lpstr>Презентація PowerPoint</vt:lpstr>
      <vt:lpstr>ЧИСЕЛЬНІСТЬ НАСЕЛЕННЯ ТА ДЕМОГРАФІЧНА СИТУАЦІЯ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Гритчук Уляна Миронівна</dc:creator>
  <cp:lastModifiedBy>Гритчук Уляна Миронівна</cp:lastModifiedBy>
  <cp:revision>93</cp:revision>
  <dcterms:created xsi:type="dcterms:W3CDTF">2020-09-30T06:09:58Z</dcterms:created>
  <dcterms:modified xsi:type="dcterms:W3CDTF">2021-03-29T13:33:51Z</dcterms:modified>
</cp:coreProperties>
</file>